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Anton" panose="020B0604020202020204" charset="0"/>
      <p:regular r:id="rId18"/>
    </p:embeddedFont>
    <p:embeddedFont>
      <p:font typeface="Nunito Sans Expanded Semi-Bold" panose="020B0604020202020204" charset="0"/>
      <p:regular r:id="rId19"/>
    </p:embeddedFont>
    <p:embeddedFont>
      <p:font typeface="Arial Black" panose="020B0A04020102020204" pitchFamily="34" charset="0"/>
      <p:bold r:id="rId20"/>
    </p:embeddedFont>
    <p:embeddedFont>
      <p:font typeface="Canva Sans Bold" panose="020B0604020202020204" charset="0"/>
      <p:regular r:id="rId21"/>
    </p:embeddedFont>
    <p:embeddedFont>
      <p:font typeface="Nunito Sans Expanded Medium" panose="020B0604020202020204" charset="0"/>
      <p:regular r:id="rId22"/>
    </p:embeddedFont>
    <p:embeddedFont>
      <p:font typeface="Bahnschrift SemiBold" panose="020B0502040204020203" pitchFamily="34" charset="0"/>
      <p:bold r:id="rId23"/>
    </p:embeddedFont>
    <p:embeddedFont>
      <p:font typeface="Nunito Sans Expanded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57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
        <p:nvSpPr>
          <p:cNvPr id="5" name="Freeform 5"/>
          <p:cNvSpPr/>
          <p:nvPr/>
        </p:nvSpPr>
        <p:spPr>
          <a:xfrm>
            <a:off x="2358180" y="416502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5575306" y="416502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4676743" y="3248991"/>
            <a:ext cx="8934513" cy="2241255"/>
          </a:xfrm>
          <a:prstGeom prst="rect">
            <a:avLst/>
          </a:prstGeom>
        </p:spPr>
        <p:txBody>
          <a:bodyPr wrap="square" lIns="0" tIns="0" rIns="0" bIns="0" rtlCol="0" anchor="t">
            <a:spAutoFit/>
          </a:bodyPr>
          <a:lstStyle/>
          <a:p>
            <a:pPr algn="ctr">
              <a:lnSpc>
                <a:spcPts val="17335"/>
              </a:lnSpc>
            </a:pPr>
            <a:r>
              <a:rPr lang="en-US" sz="17163" spc="4102" dirty="0">
                <a:solidFill>
                  <a:srgbClr val="211F1C"/>
                </a:solidFill>
                <a:latin typeface="Anton"/>
              </a:rPr>
              <a:t>NEXUS </a:t>
            </a:r>
          </a:p>
        </p:txBody>
      </p:sp>
      <p:sp>
        <p:nvSpPr>
          <p:cNvPr id="8" name="TextBox 8"/>
          <p:cNvSpPr txBox="1"/>
          <p:nvPr/>
        </p:nvSpPr>
        <p:spPr>
          <a:xfrm>
            <a:off x="3807192" y="1746555"/>
            <a:ext cx="10985680" cy="330475"/>
          </a:xfrm>
          <a:prstGeom prst="rect">
            <a:avLst/>
          </a:prstGeom>
        </p:spPr>
        <p:txBody>
          <a:bodyPr wrap="square" lIns="0" tIns="0" rIns="0" bIns="0" rtlCol="0" anchor="t">
            <a:spAutoFit/>
          </a:bodyPr>
          <a:lstStyle/>
          <a:p>
            <a:pPr algn="ctr">
              <a:lnSpc>
                <a:spcPts val="2704"/>
              </a:lnSpc>
            </a:pPr>
            <a:r>
              <a:rPr lang="en-US" sz="1839" spc="270" dirty="0">
                <a:solidFill>
                  <a:srgbClr val="211F1C"/>
                </a:solidFill>
                <a:latin typeface="Nunito Sans Expanded Semi-Bold"/>
              </a:rPr>
              <a:t>E-PROJECT</a:t>
            </a:r>
          </a:p>
        </p:txBody>
      </p:sp>
      <p:sp>
        <p:nvSpPr>
          <p:cNvPr id="9" name="TextBox 9"/>
          <p:cNvSpPr txBox="1"/>
          <p:nvPr/>
        </p:nvSpPr>
        <p:spPr>
          <a:xfrm>
            <a:off x="2821278" y="5753100"/>
            <a:ext cx="12637434" cy="1043769"/>
          </a:xfrm>
          <a:prstGeom prst="rect">
            <a:avLst/>
          </a:prstGeom>
        </p:spPr>
        <p:txBody>
          <a:bodyPr lIns="0" tIns="0" rIns="0" bIns="0" rtlCol="0" anchor="t">
            <a:spAutoFit/>
          </a:bodyPr>
          <a:lstStyle/>
          <a:p>
            <a:pPr algn="ctr">
              <a:lnSpc>
                <a:spcPts val="8619"/>
              </a:lnSpc>
            </a:pPr>
            <a:r>
              <a:rPr lang="en-US" sz="6156" dirty="0">
                <a:solidFill>
                  <a:srgbClr val="211F1C"/>
                </a:solidFill>
                <a:latin typeface="Canva Sans Bold"/>
              </a:rPr>
              <a:t>SERVICE MARKETING SYSTEM</a:t>
            </a:r>
            <a:endParaRPr lang="en-US" sz="6156" dirty="0">
              <a:solidFill>
                <a:srgbClr val="211F1C"/>
              </a:solidFill>
              <a:latin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9075431" y="-44365"/>
            <a:ext cx="11447809" cy="11447809"/>
          </a:xfrm>
          <a:custGeom>
            <a:avLst/>
            <a:gdLst/>
            <a:ahLst/>
            <a:cxnLst/>
            <a:rect l="l" t="t" r="r" b="b"/>
            <a:pathLst>
              <a:path w="11447809" h="11447809">
                <a:moveTo>
                  <a:pt x="0" y="0"/>
                </a:moveTo>
                <a:lnTo>
                  <a:pt x="11447808" y="0"/>
                </a:lnTo>
                <a:lnTo>
                  <a:pt x="11447808"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dirty="0"/>
          </a:p>
        </p:txBody>
      </p:sp>
      <p:sp>
        <p:nvSpPr>
          <p:cNvPr id="3" name="Freeform 3"/>
          <p:cNvSpPr/>
          <p:nvPr/>
        </p:nvSpPr>
        <p:spPr>
          <a:xfrm>
            <a:off x="955998" y="-257971"/>
            <a:ext cx="11447809" cy="11447809"/>
          </a:xfrm>
          <a:custGeom>
            <a:avLst/>
            <a:gdLst/>
            <a:ahLst/>
            <a:cxnLst/>
            <a:rect l="l" t="t" r="r" b="b"/>
            <a:pathLst>
              <a:path w="11447809" h="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2304122" y="2477294"/>
            <a:ext cx="13542618" cy="6404489"/>
          </a:xfrm>
          <a:custGeom>
            <a:avLst/>
            <a:gdLst/>
            <a:ahLst/>
            <a:cxnLst/>
            <a:rect l="l" t="t" r="r" b="b"/>
            <a:pathLst>
              <a:path w="13542618" h="6404489">
                <a:moveTo>
                  <a:pt x="0" y="0"/>
                </a:moveTo>
                <a:lnTo>
                  <a:pt x="13542618" y="0"/>
                </a:lnTo>
                <a:lnTo>
                  <a:pt x="13542618" y="6404488"/>
                </a:lnTo>
                <a:lnTo>
                  <a:pt x="0" y="6404488"/>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1071364" y="999369"/>
            <a:ext cx="16145271" cy="1264319"/>
          </a:xfrm>
          <a:prstGeom prst="rect">
            <a:avLst/>
          </a:prstGeom>
        </p:spPr>
        <p:txBody>
          <a:bodyPr lIns="0" tIns="0" rIns="0" bIns="0" rtlCol="0" anchor="t">
            <a:spAutoFit/>
          </a:bodyPr>
          <a:lstStyle/>
          <a:p>
            <a:pPr marL="0" lvl="0" indent="0" algn="ctr">
              <a:lnSpc>
                <a:spcPts val="9463"/>
              </a:lnSpc>
              <a:spcBef>
                <a:spcPct val="0"/>
              </a:spcBef>
            </a:pPr>
            <a:r>
              <a:rPr lang="en-US" sz="9369" spc="2876" dirty="0">
                <a:solidFill>
                  <a:srgbClr val="211F1C"/>
                </a:solidFill>
                <a:latin typeface="Anton"/>
              </a:rPr>
              <a:t>TEAM</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0846131" y="-580404"/>
            <a:ext cx="11447809" cy="11447809"/>
          </a:xfrm>
          <a:custGeom>
            <a:avLst/>
            <a:gdLst/>
            <a:ahLst/>
            <a:cxnLst/>
            <a:rect l="l" t="t" r="r" b="b"/>
            <a:pathLst>
              <a:path w="11447809" h="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257971"/>
            <a:ext cx="11447809" cy="11447809"/>
          </a:xfrm>
          <a:custGeom>
            <a:avLst/>
            <a:gdLst/>
            <a:ahLst/>
            <a:cxnLst/>
            <a:rect l="l" t="t" r="r" b="b"/>
            <a:pathLst>
              <a:path w="11447809" h="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927116" y="2064255"/>
            <a:ext cx="14433768" cy="6838356"/>
          </a:xfrm>
          <a:custGeom>
            <a:avLst/>
            <a:gdLst/>
            <a:ahLst/>
            <a:cxnLst/>
            <a:rect l="l" t="t" r="r" b="b"/>
            <a:pathLst>
              <a:path w="13190738" h="6209110">
                <a:moveTo>
                  <a:pt x="0" y="0"/>
                </a:moveTo>
                <a:lnTo>
                  <a:pt x="13190738" y="0"/>
                </a:lnTo>
                <a:lnTo>
                  <a:pt x="13190738" y="6209110"/>
                </a:lnTo>
                <a:lnTo>
                  <a:pt x="0" y="6209110"/>
                </a:lnTo>
                <a:lnTo>
                  <a:pt x="0" y="0"/>
                </a:lnTo>
                <a:close/>
              </a:path>
            </a:pathLst>
          </a:custGeom>
          <a:blipFill>
            <a:blip r:embed="rId4"/>
            <a:stretch>
              <a:fillRect/>
            </a:stretch>
          </a:blipFill>
        </p:spPr>
      </p:sp>
      <p:sp>
        <p:nvSpPr>
          <p:cNvPr id="5" name="TextBox 5"/>
          <p:cNvSpPr txBox="1"/>
          <p:nvPr/>
        </p:nvSpPr>
        <p:spPr>
          <a:xfrm>
            <a:off x="1071364" y="638719"/>
            <a:ext cx="16145271" cy="1264319"/>
          </a:xfrm>
          <a:prstGeom prst="rect">
            <a:avLst/>
          </a:prstGeom>
        </p:spPr>
        <p:txBody>
          <a:bodyPr lIns="0" tIns="0" rIns="0" bIns="0" rtlCol="0" anchor="t">
            <a:spAutoFit/>
          </a:bodyPr>
          <a:lstStyle/>
          <a:p>
            <a:pPr marL="0" lvl="0" indent="0" algn="ctr">
              <a:lnSpc>
                <a:spcPts val="9463"/>
              </a:lnSpc>
              <a:spcBef>
                <a:spcPct val="0"/>
              </a:spcBef>
            </a:pPr>
            <a:r>
              <a:rPr lang="en-US" sz="9369" spc="2876" dirty="0">
                <a:solidFill>
                  <a:srgbClr val="211F1C"/>
                </a:solidFill>
                <a:latin typeface="Anton"/>
              </a:rPr>
              <a:t>CONTACT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86,815 Stock Photos, Vectors, and Video | Adobe  Stock">
            <a:extLst>
              <a:ext uri="{FF2B5EF4-FFF2-40B4-BE49-F238E27FC236}">
                <a16:creationId xmlns:a16="http://schemas.microsoft.com/office/drawing/2014/main" id="{22B74101-8AD7-4AD5-B041-B58E524DC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2" y="2032675"/>
            <a:ext cx="14620875" cy="62216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5" name="Group 5"/>
          <p:cNvGrpSpPr/>
          <p:nvPr/>
        </p:nvGrpSpPr>
        <p:grpSpPr>
          <a:xfrm>
            <a:off x="1991530" y="3712397"/>
            <a:ext cx="6667500" cy="874356"/>
            <a:chOff x="0" y="0"/>
            <a:chExt cx="2126876" cy="278912"/>
          </a:xfrm>
        </p:grpSpPr>
        <p:sp>
          <p:nvSpPr>
            <p:cNvPr id="6" name="Freeform 6"/>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7" name="TextBox 7"/>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HOME</a:t>
              </a:r>
            </a:p>
          </p:txBody>
        </p:sp>
      </p:grpSp>
      <p:grpSp>
        <p:nvGrpSpPr>
          <p:cNvPr id="8" name="Group 8"/>
          <p:cNvGrpSpPr/>
          <p:nvPr/>
        </p:nvGrpSpPr>
        <p:grpSpPr>
          <a:xfrm>
            <a:off x="809625" y="3712397"/>
            <a:ext cx="897095" cy="874356"/>
            <a:chOff x="0" y="0"/>
            <a:chExt cx="286166" cy="278912"/>
          </a:xfrm>
        </p:grpSpPr>
        <p:sp>
          <p:nvSpPr>
            <p:cNvPr id="9" name="Freeform 9"/>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10" name="TextBox 10"/>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2</a:t>
              </a:r>
            </a:p>
          </p:txBody>
        </p:sp>
      </p:grpSp>
      <p:grpSp>
        <p:nvGrpSpPr>
          <p:cNvPr id="11" name="Group 11"/>
          <p:cNvGrpSpPr/>
          <p:nvPr/>
        </p:nvGrpSpPr>
        <p:grpSpPr>
          <a:xfrm>
            <a:off x="2020105" y="4913454"/>
            <a:ext cx="6667500" cy="874356"/>
            <a:chOff x="0" y="0"/>
            <a:chExt cx="2126876" cy="278912"/>
          </a:xfrm>
        </p:grpSpPr>
        <p:sp>
          <p:nvSpPr>
            <p:cNvPr id="12" name="Freeform 12"/>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13" name="TextBox 13"/>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NAV/FOOTER</a:t>
              </a:r>
            </a:p>
          </p:txBody>
        </p:sp>
      </p:grpSp>
      <p:grpSp>
        <p:nvGrpSpPr>
          <p:cNvPr id="14" name="Group 14"/>
          <p:cNvGrpSpPr/>
          <p:nvPr/>
        </p:nvGrpSpPr>
        <p:grpSpPr>
          <a:xfrm>
            <a:off x="809625" y="4913454"/>
            <a:ext cx="897095" cy="874356"/>
            <a:chOff x="0" y="0"/>
            <a:chExt cx="286166" cy="278912"/>
          </a:xfrm>
        </p:grpSpPr>
        <p:sp>
          <p:nvSpPr>
            <p:cNvPr id="15" name="Freeform 15"/>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16" name="TextBox 16"/>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3</a:t>
              </a:r>
            </a:p>
          </p:txBody>
        </p:sp>
      </p:grpSp>
      <p:grpSp>
        <p:nvGrpSpPr>
          <p:cNvPr id="17" name="Group 17"/>
          <p:cNvGrpSpPr/>
          <p:nvPr/>
        </p:nvGrpSpPr>
        <p:grpSpPr>
          <a:xfrm>
            <a:off x="1991530" y="6114511"/>
            <a:ext cx="6667500" cy="874356"/>
            <a:chOff x="0" y="0"/>
            <a:chExt cx="2126876" cy="278912"/>
          </a:xfrm>
        </p:grpSpPr>
        <p:sp>
          <p:nvSpPr>
            <p:cNvPr id="18" name="Freeform 18"/>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19" name="TextBox 19"/>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PLANS</a:t>
              </a:r>
            </a:p>
          </p:txBody>
        </p:sp>
      </p:grpSp>
      <p:grpSp>
        <p:nvGrpSpPr>
          <p:cNvPr id="20" name="Group 20"/>
          <p:cNvGrpSpPr/>
          <p:nvPr/>
        </p:nvGrpSpPr>
        <p:grpSpPr>
          <a:xfrm>
            <a:off x="809625" y="6114511"/>
            <a:ext cx="897095" cy="874356"/>
            <a:chOff x="0" y="0"/>
            <a:chExt cx="286166" cy="278912"/>
          </a:xfrm>
        </p:grpSpPr>
        <p:sp>
          <p:nvSpPr>
            <p:cNvPr id="21" name="Freeform 21"/>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22" name="TextBox 22"/>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4</a:t>
              </a:r>
            </a:p>
          </p:txBody>
        </p:sp>
      </p:grpSp>
      <p:grpSp>
        <p:nvGrpSpPr>
          <p:cNvPr id="23" name="Group 23"/>
          <p:cNvGrpSpPr/>
          <p:nvPr/>
        </p:nvGrpSpPr>
        <p:grpSpPr>
          <a:xfrm>
            <a:off x="1991530" y="7315568"/>
            <a:ext cx="6667500" cy="874356"/>
            <a:chOff x="0" y="0"/>
            <a:chExt cx="2126876" cy="278912"/>
          </a:xfrm>
        </p:grpSpPr>
        <p:sp>
          <p:nvSpPr>
            <p:cNvPr id="24" name="Freeform 24"/>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25" name="TextBox 25"/>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EQUIPMENTS</a:t>
              </a:r>
            </a:p>
          </p:txBody>
        </p:sp>
      </p:grpSp>
      <p:grpSp>
        <p:nvGrpSpPr>
          <p:cNvPr id="26" name="Group 26"/>
          <p:cNvGrpSpPr/>
          <p:nvPr/>
        </p:nvGrpSpPr>
        <p:grpSpPr>
          <a:xfrm>
            <a:off x="809625" y="7315568"/>
            <a:ext cx="897095" cy="874356"/>
            <a:chOff x="0" y="0"/>
            <a:chExt cx="286166" cy="278912"/>
          </a:xfrm>
        </p:grpSpPr>
        <p:sp>
          <p:nvSpPr>
            <p:cNvPr id="27" name="Freeform 27"/>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28" name="TextBox 28"/>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5</a:t>
              </a:r>
            </a:p>
          </p:txBody>
        </p:sp>
      </p:grpSp>
      <p:grpSp>
        <p:nvGrpSpPr>
          <p:cNvPr id="29" name="Group 29"/>
          <p:cNvGrpSpPr/>
          <p:nvPr/>
        </p:nvGrpSpPr>
        <p:grpSpPr>
          <a:xfrm>
            <a:off x="9606624" y="3712397"/>
            <a:ext cx="897095" cy="874356"/>
            <a:chOff x="0" y="0"/>
            <a:chExt cx="286166" cy="278912"/>
          </a:xfrm>
        </p:grpSpPr>
        <p:sp>
          <p:nvSpPr>
            <p:cNvPr id="30" name="Freeform 30"/>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31" name="TextBox 31"/>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6</a:t>
              </a:r>
            </a:p>
          </p:txBody>
        </p:sp>
      </p:grpSp>
      <p:grpSp>
        <p:nvGrpSpPr>
          <p:cNvPr id="32" name="Group 32"/>
          <p:cNvGrpSpPr/>
          <p:nvPr/>
        </p:nvGrpSpPr>
        <p:grpSpPr>
          <a:xfrm>
            <a:off x="10789468" y="3712397"/>
            <a:ext cx="6667500" cy="874356"/>
            <a:chOff x="0" y="0"/>
            <a:chExt cx="2126876" cy="278912"/>
          </a:xfrm>
        </p:grpSpPr>
        <p:sp>
          <p:nvSpPr>
            <p:cNvPr id="33" name="Freeform 33"/>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34" name="TextBox 34"/>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SERVICES</a:t>
              </a:r>
            </a:p>
          </p:txBody>
        </p:sp>
      </p:grpSp>
      <p:grpSp>
        <p:nvGrpSpPr>
          <p:cNvPr id="35" name="Group 35"/>
          <p:cNvGrpSpPr/>
          <p:nvPr/>
        </p:nvGrpSpPr>
        <p:grpSpPr>
          <a:xfrm>
            <a:off x="9606624" y="4913454"/>
            <a:ext cx="897095" cy="874356"/>
            <a:chOff x="0" y="0"/>
            <a:chExt cx="286166" cy="278912"/>
          </a:xfrm>
        </p:grpSpPr>
        <p:sp>
          <p:nvSpPr>
            <p:cNvPr id="36" name="Freeform 36"/>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37" name="TextBox 37"/>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7</a:t>
              </a:r>
            </a:p>
          </p:txBody>
        </p:sp>
      </p:grpSp>
      <p:grpSp>
        <p:nvGrpSpPr>
          <p:cNvPr id="38" name="Group 38"/>
          <p:cNvGrpSpPr/>
          <p:nvPr/>
        </p:nvGrpSpPr>
        <p:grpSpPr>
          <a:xfrm>
            <a:off x="10789468" y="4913454"/>
            <a:ext cx="6667500" cy="874356"/>
            <a:chOff x="0" y="0"/>
            <a:chExt cx="2126876" cy="278912"/>
          </a:xfrm>
        </p:grpSpPr>
        <p:sp>
          <p:nvSpPr>
            <p:cNvPr id="39" name="Freeform 39"/>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40" name="TextBox 40"/>
            <p:cNvSpPr txBox="1"/>
            <p:nvPr/>
          </p:nvSpPr>
          <p:spPr>
            <a:xfrm>
              <a:off x="0" y="-38100"/>
              <a:ext cx="2126876" cy="317012"/>
            </a:xfrm>
            <a:prstGeom prst="rect">
              <a:avLst/>
            </a:prstGeom>
          </p:spPr>
          <p:txBody>
            <a:bodyPr lIns="38100" tIns="38100" rIns="38100" bIns="38100" rtlCol="0" anchor="ctr"/>
            <a:lstStyle/>
            <a:p>
              <a:pPr marL="0" lvl="0" indent="0" algn="ctr">
                <a:lnSpc>
                  <a:spcPts val="2557"/>
                </a:lnSpc>
                <a:spcBef>
                  <a:spcPct val="0"/>
                </a:spcBef>
              </a:pPr>
              <a:r>
                <a:rPr lang="en-US" sz="1739" spc="255" dirty="0" smtClean="0">
                  <a:solidFill>
                    <a:srgbClr val="000000"/>
                  </a:solidFill>
                  <a:latin typeface="Nunito Sans Expanded Medium"/>
                </a:rPr>
                <a:t>CONNECTION</a:t>
              </a:r>
              <a:endParaRPr lang="en-US" sz="1739" spc="255" dirty="0">
                <a:solidFill>
                  <a:srgbClr val="000000"/>
                </a:solidFill>
                <a:latin typeface="Nunito Sans Expanded Medium"/>
              </a:endParaRPr>
            </a:p>
          </p:txBody>
        </p:sp>
      </p:grpSp>
      <p:grpSp>
        <p:nvGrpSpPr>
          <p:cNvPr id="41" name="Group 41"/>
          <p:cNvGrpSpPr/>
          <p:nvPr/>
        </p:nvGrpSpPr>
        <p:grpSpPr>
          <a:xfrm>
            <a:off x="9606624" y="6114511"/>
            <a:ext cx="897095" cy="874356"/>
            <a:chOff x="0" y="0"/>
            <a:chExt cx="286166" cy="278912"/>
          </a:xfrm>
        </p:grpSpPr>
        <p:sp>
          <p:nvSpPr>
            <p:cNvPr id="42" name="Freeform 42"/>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43" name="TextBox 43"/>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dirty="0">
                  <a:solidFill>
                    <a:srgbClr val="000000"/>
                  </a:solidFill>
                  <a:latin typeface="Nunito Sans Expanded Bold"/>
                </a:rPr>
                <a:t>8</a:t>
              </a:r>
            </a:p>
          </p:txBody>
        </p:sp>
      </p:grpSp>
      <p:grpSp>
        <p:nvGrpSpPr>
          <p:cNvPr id="44" name="Group 44"/>
          <p:cNvGrpSpPr/>
          <p:nvPr/>
        </p:nvGrpSpPr>
        <p:grpSpPr>
          <a:xfrm>
            <a:off x="10789468" y="6114511"/>
            <a:ext cx="6667500" cy="874356"/>
            <a:chOff x="0" y="0"/>
            <a:chExt cx="2126876" cy="278912"/>
          </a:xfrm>
        </p:grpSpPr>
        <p:sp>
          <p:nvSpPr>
            <p:cNvPr id="45" name="Freeform 45"/>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46" name="TextBox 46"/>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TEAM</a:t>
              </a:r>
            </a:p>
          </p:txBody>
        </p:sp>
      </p:grpSp>
      <p:grpSp>
        <p:nvGrpSpPr>
          <p:cNvPr id="47" name="Group 47"/>
          <p:cNvGrpSpPr/>
          <p:nvPr/>
        </p:nvGrpSpPr>
        <p:grpSpPr>
          <a:xfrm>
            <a:off x="9606624" y="7315568"/>
            <a:ext cx="897095" cy="874356"/>
            <a:chOff x="0" y="0"/>
            <a:chExt cx="286166" cy="278912"/>
          </a:xfrm>
        </p:grpSpPr>
        <p:sp>
          <p:nvSpPr>
            <p:cNvPr id="48" name="Freeform 48"/>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49" name="TextBox 49"/>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9</a:t>
              </a:r>
            </a:p>
          </p:txBody>
        </p:sp>
      </p:grpSp>
      <p:grpSp>
        <p:nvGrpSpPr>
          <p:cNvPr id="50" name="Group 50"/>
          <p:cNvGrpSpPr/>
          <p:nvPr/>
        </p:nvGrpSpPr>
        <p:grpSpPr>
          <a:xfrm>
            <a:off x="10789468" y="7315568"/>
            <a:ext cx="6667500" cy="874356"/>
            <a:chOff x="0" y="0"/>
            <a:chExt cx="2126876" cy="278912"/>
          </a:xfrm>
        </p:grpSpPr>
        <p:sp>
          <p:nvSpPr>
            <p:cNvPr id="51" name="Freeform 51"/>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52" name="TextBox 52"/>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CONTACT</a:t>
              </a:r>
            </a:p>
          </p:txBody>
        </p:sp>
      </p:grpSp>
      <p:sp>
        <p:nvSpPr>
          <p:cNvPr id="53" name="Freeform 53"/>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4" name="TextBox 54"/>
          <p:cNvSpPr txBox="1"/>
          <p:nvPr/>
        </p:nvSpPr>
        <p:spPr>
          <a:xfrm>
            <a:off x="5566934" y="1626474"/>
            <a:ext cx="11890034" cy="1126425"/>
          </a:xfrm>
          <a:prstGeom prst="rect">
            <a:avLst/>
          </a:prstGeom>
        </p:spPr>
        <p:txBody>
          <a:bodyPr lIns="0" tIns="0" rIns="0" bIns="0" rtlCol="0" anchor="t">
            <a:spAutoFit/>
          </a:bodyPr>
          <a:lstStyle/>
          <a:p>
            <a:pPr marL="0" lvl="0" indent="0">
              <a:lnSpc>
                <a:spcPts val="8475"/>
              </a:lnSpc>
              <a:spcBef>
                <a:spcPct val="0"/>
              </a:spcBef>
            </a:pPr>
            <a:r>
              <a:rPr lang="en-US" sz="8392" dirty="0">
                <a:solidFill>
                  <a:srgbClr val="211F1C"/>
                </a:solidFill>
                <a:latin typeface="Anton"/>
              </a:rPr>
              <a:t>TABLE OF CONTENT</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
        <p:nvSpPr>
          <p:cNvPr id="53" name="Freeform 53"/>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4" name="TextBox 54"/>
          <p:cNvSpPr txBox="1"/>
          <p:nvPr/>
        </p:nvSpPr>
        <p:spPr>
          <a:xfrm>
            <a:off x="6019800" y="1523738"/>
            <a:ext cx="11890034" cy="1126425"/>
          </a:xfrm>
          <a:prstGeom prst="rect">
            <a:avLst/>
          </a:prstGeom>
        </p:spPr>
        <p:txBody>
          <a:bodyPr lIns="0" tIns="0" rIns="0" bIns="0" rtlCol="0" anchor="t">
            <a:spAutoFit/>
          </a:bodyPr>
          <a:lstStyle/>
          <a:p>
            <a:pPr marL="0" lvl="0" indent="0">
              <a:lnSpc>
                <a:spcPts val="8475"/>
              </a:lnSpc>
              <a:spcBef>
                <a:spcPct val="0"/>
              </a:spcBef>
            </a:pPr>
            <a:r>
              <a:rPr lang="en-GB" sz="8392" dirty="0" smtClean="0">
                <a:solidFill>
                  <a:srgbClr val="211F1C"/>
                </a:solidFill>
                <a:latin typeface="Anton"/>
              </a:rPr>
              <a:t>INTRODUCTION</a:t>
            </a:r>
            <a:endParaRPr lang="en-US" sz="8392" dirty="0">
              <a:solidFill>
                <a:srgbClr val="211F1C"/>
              </a:solidFill>
              <a:latin typeface="Anton"/>
            </a:endParaRPr>
          </a:p>
        </p:txBody>
      </p:sp>
      <p:sp>
        <p:nvSpPr>
          <p:cNvPr id="56" name="TextBox 9"/>
          <p:cNvSpPr txBox="1"/>
          <p:nvPr/>
        </p:nvSpPr>
        <p:spPr>
          <a:xfrm>
            <a:off x="2971800" y="3086100"/>
            <a:ext cx="12637434" cy="4739759"/>
          </a:xfrm>
          <a:prstGeom prst="rect">
            <a:avLst/>
          </a:prstGeom>
        </p:spPr>
        <p:txBody>
          <a:bodyPr lIns="0" tIns="0" rIns="0" bIns="0" rtlCol="0" anchor="t">
            <a:spAutoFit/>
          </a:bodyPr>
          <a:lstStyle/>
          <a:p>
            <a:pPr algn="just"/>
            <a:r>
              <a:rPr lang="en-US" sz="2800" dirty="0">
                <a:latin typeface="Bahnschrift SemiBold" panose="020B0502040204020203" pitchFamily="34" charset="0"/>
              </a:rPr>
              <a:t>Nexus Communication System is an Organization system that provides two services like the </a:t>
            </a:r>
            <a:r>
              <a:rPr lang="en-US" sz="2800" b="1" dirty="0" smtClean="0">
                <a:latin typeface="Arial Black" panose="020B0A04020102020204" pitchFamily="34" charset="0"/>
              </a:rPr>
              <a:t>Tele-communications</a:t>
            </a:r>
            <a:r>
              <a:rPr lang="en-US" sz="2800" dirty="0" smtClean="0">
                <a:latin typeface="Bahnschrift SemiBold" panose="020B0502040204020203" pitchFamily="34" charset="0"/>
              </a:rPr>
              <a:t> </a:t>
            </a:r>
            <a:r>
              <a:rPr lang="en-US" sz="2800" dirty="0">
                <a:latin typeface="Bahnschrift SemiBold" panose="020B0502040204020203" pitchFamily="34" charset="0"/>
              </a:rPr>
              <a:t>and </a:t>
            </a:r>
            <a:r>
              <a:rPr lang="en-US" sz="2800" b="1" dirty="0">
                <a:latin typeface="Arial Black" panose="020B0A04020102020204" pitchFamily="34" charset="0"/>
              </a:rPr>
              <a:t>Internet Services</a:t>
            </a:r>
            <a:r>
              <a:rPr lang="en-US" sz="2800" dirty="0">
                <a:latin typeface="Bahnschrift SemiBold" panose="020B0502040204020203" pitchFamily="34" charset="0"/>
              </a:rPr>
              <a:t>. It is one of the major vendors at the local place. It has now extended its service all over the territory due to the increase in demand for the internet service.</a:t>
            </a:r>
          </a:p>
          <a:p>
            <a:pPr algn="just"/>
            <a:r>
              <a:rPr lang="en-US" sz="2800" dirty="0">
                <a:latin typeface="Bahnschrift SemiBold" panose="020B0502040204020203" pitchFamily="34" charset="0"/>
              </a:rPr>
              <a:t> </a:t>
            </a:r>
          </a:p>
          <a:p>
            <a:pPr algn="just"/>
            <a:r>
              <a:rPr lang="en-US" sz="2800" dirty="0">
                <a:latin typeface="Bahnschrift SemiBold" panose="020B0502040204020203" pitchFamily="34" charset="0"/>
              </a:rPr>
              <a:t>They actually provide two types of connections, one being the </a:t>
            </a:r>
            <a:r>
              <a:rPr lang="en-US" sz="2800" dirty="0">
                <a:latin typeface="Arial Black" panose="020B0A04020102020204" pitchFamily="34" charset="0"/>
              </a:rPr>
              <a:t>Dial – Up connection </a:t>
            </a:r>
            <a:r>
              <a:rPr lang="en-US" sz="2800" dirty="0" smtClean="0">
                <a:latin typeface="Bahnschrift SemiBold" panose="020B0502040204020203" pitchFamily="34" charset="0"/>
              </a:rPr>
              <a:t>and </a:t>
            </a:r>
            <a:r>
              <a:rPr lang="en-US" sz="2800" dirty="0">
                <a:latin typeface="Bahnschrift SemiBold" panose="020B0502040204020203" pitchFamily="34" charset="0"/>
              </a:rPr>
              <a:t>the </a:t>
            </a:r>
            <a:r>
              <a:rPr lang="en-US" sz="2800" dirty="0" smtClean="0">
                <a:latin typeface="Arial Black" panose="020B0A04020102020204" pitchFamily="34" charset="0"/>
              </a:rPr>
              <a:t>Broadband </a:t>
            </a:r>
            <a:r>
              <a:rPr lang="en-US" sz="2800" dirty="0">
                <a:latin typeface="Arial Black" panose="020B0A04020102020204" pitchFamily="34" charset="0"/>
              </a:rPr>
              <a:t>connection</a:t>
            </a:r>
            <a:r>
              <a:rPr lang="en-US" sz="2800" dirty="0">
                <a:latin typeface="Bahnschrift SemiBold" panose="020B0502040204020203" pitchFamily="34" charset="0"/>
              </a:rPr>
              <a:t>. Due to the increase in demand for connection and as to increase the comfort level, they have opened the retail shops at each place so that the customer can enquire regarding the connection or place an order for the connection by directly visiting to the retail shops at their place in that city, instead of applying at the office at their city.</a:t>
            </a:r>
          </a:p>
        </p:txBody>
      </p:sp>
    </p:spTree>
    <p:extLst>
      <p:ext uri="{BB962C8B-B14F-4D97-AF65-F5344CB8AC3E}">
        <p14:creationId xmlns:p14="http://schemas.microsoft.com/office/powerpoint/2010/main" val="8276176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7543800" y="648332"/>
            <a:ext cx="7475265" cy="1126425"/>
          </a:xfrm>
          <a:prstGeom prst="rect">
            <a:avLst/>
          </a:prstGeom>
        </p:spPr>
        <p:txBody>
          <a:bodyPr lIns="0" tIns="0" rIns="0" bIns="0" rtlCol="0" anchor="t">
            <a:spAutoFit/>
          </a:bodyPr>
          <a:lstStyle/>
          <a:p>
            <a:pPr>
              <a:lnSpc>
                <a:spcPts val="8475"/>
              </a:lnSpc>
            </a:pPr>
            <a:r>
              <a:rPr lang="en-US" sz="8392" spc="2576" dirty="0">
                <a:solidFill>
                  <a:srgbClr val="211F1C"/>
                </a:solidFill>
                <a:latin typeface="Anton"/>
              </a:rPr>
              <a:t>HOME</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0272" y="2199451"/>
            <a:ext cx="15242127" cy="738290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0" y="-257971"/>
            <a:ext cx="11447809" cy="11447809"/>
          </a:xfrm>
          <a:custGeom>
            <a:avLst/>
            <a:gdLst/>
            <a:ahLst/>
            <a:cxnLst/>
            <a:rect l="l" t="t" r="r" b="b"/>
            <a:pathLst>
              <a:path w="11447809" h="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447809" y="-428004"/>
            <a:ext cx="11447809" cy="11447809"/>
          </a:xfrm>
          <a:custGeom>
            <a:avLst/>
            <a:gdLst/>
            <a:ahLst/>
            <a:cxnLst/>
            <a:rect l="l" t="t" r="r" b="b"/>
            <a:pathLst>
              <a:path w="11447809" h="11447809">
                <a:moveTo>
                  <a:pt x="0" y="0"/>
                </a:moveTo>
                <a:lnTo>
                  <a:pt x="11447808" y="0"/>
                </a:lnTo>
                <a:lnTo>
                  <a:pt x="11447808"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8325591" y="5295901"/>
            <a:ext cx="9121318" cy="4724400"/>
          </a:xfrm>
          <a:custGeom>
            <a:avLst/>
            <a:gdLst/>
            <a:ahLst/>
            <a:cxnLst/>
            <a:rect l="l" t="t" r="r" b="b"/>
            <a:pathLst>
              <a:path w="9121318" h="4293563">
                <a:moveTo>
                  <a:pt x="0" y="0"/>
                </a:moveTo>
                <a:lnTo>
                  <a:pt x="9121318" y="0"/>
                </a:lnTo>
                <a:lnTo>
                  <a:pt x="9121318" y="4293563"/>
                </a:lnTo>
                <a:lnTo>
                  <a:pt x="0" y="4293563"/>
                </a:lnTo>
                <a:lnTo>
                  <a:pt x="0" y="0"/>
                </a:lnTo>
                <a:close/>
              </a:path>
            </a:pathLst>
          </a:custGeom>
          <a:blipFill>
            <a:blip r:embed="rId4"/>
            <a:stretch>
              <a:fillRect/>
            </a:stretch>
          </a:blipFill>
        </p:spPr>
      </p:sp>
      <p:sp>
        <p:nvSpPr>
          <p:cNvPr id="5" name="Freeform 5"/>
          <p:cNvSpPr/>
          <p:nvPr/>
        </p:nvSpPr>
        <p:spPr>
          <a:xfrm>
            <a:off x="1195758" y="2283984"/>
            <a:ext cx="10966974" cy="1003969"/>
          </a:xfrm>
          <a:custGeom>
            <a:avLst/>
            <a:gdLst/>
            <a:ahLst/>
            <a:cxnLst/>
            <a:rect l="l" t="t" r="r" b="b"/>
            <a:pathLst>
              <a:path w="12510740" h="1003969">
                <a:moveTo>
                  <a:pt x="0" y="0"/>
                </a:moveTo>
                <a:lnTo>
                  <a:pt x="12510740" y="0"/>
                </a:lnTo>
                <a:lnTo>
                  <a:pt x="12510740" y="1003969"/>
                </a:lnTo>
                <a:lnTo>
                  <a:pt x="0" y="1003969"/>
                </a:lnTo>
                <a:lnTo>
                  <a:pt x="0" y="0"/>
                </a:lnTo>
                <a:close/>
              </a:path>
            </a:pathLst>
          </a:custGeom>
          <a:blipFill>
            <a:blip r:embed="rId5"/>
            <a:stretch>
              <a:fillRect r="-1499"/>
            </a:stretch>
          </a:blipFill>
        </p:spPr>
      </p:sp>
      <p:sp>
        <p:nvSpPr>
          <p:cNvPr id="6" name="TextBox 6"/>
          <p:cNvSpPr txBox="1"/>
          <p:nvPr/>
        </p:nvSpPr>
        <p:spPr>
          <a:xfrm>
            <a:off x="3875304" y="1010974"/>
            <a:ext cx="5607881" cy="1187994"/>
          </a:xfrm>
          <a:prstGeom prst="rect">
            <a:avLst/>
          </a:prstGeom>
        </p:spPr>
        <p:txBody>
          <a:bodyPr lIns="0" tIns="0" rIns="0" bIns="0" rtlCol="0" anchor="t">
            <a:spAutoFit/>
          </a:bodyPr>
          <a:lstStyle/>
          <a:p>
            <a:pPr marL="0" lvl="0" indent="0" algn="ctr">
              <a:lnSpc>
                <a:spcPts val="9059"/>
              </a:lnSpc>
              <a:spcBef>
                <a:spcPct val="0"/>
              </a:spcBef>
            </a:pPr>
            <a:r>
              <a:rPr lang="en-US" sz="8969" spc="2753" dirty="0">
                <a:solidFill>
                  <a:srgbClr val="211F1C"/>
                </a:solidFill>
                <a:latin typeface="Anton"/>
              </a:rPr>
              <a:t>NAVBAR</a:t>
            </a:r>
          </a:p>
        </p:txBody>
      </p:sp>
      <p:sp>
        <p:nvSpPr>
          <p:cNvPr id="7" name="TextBox 7"/>
          <p:cNvSpPr txBox="1"/>
          <p:nvPr/>
        </p:nvSpPr>
        <p:spPr>
          <a:xfrm>
            <a:off x="10066676" y="3955506"/>
            <a:ext cx="5639150" cy="1187994"/>
          </a:xfrm>
          <a:prstGeom prst="rect">
            <a:avLst/>
          </a:prstGeom>
        </p:spPr>
        <p:txBody>
          <a:bodyPr lIns="0" tIns="0" rIns="0" bIns="0" rtlCol="0" anchor="t">
            <a:spAutoFit/>
          </a:bodyPr>
          <a:lstStyle/>
          <a:p>
            <a:pPr marL="0" lvl="0" indent="0" algn="ctr">
              <a:lnSpc>
                <a:spcPts val="9059"/>
              </a:lnSpc>
              <a:spcBef>
                <a:spcPct val="0"/>
              </a:spcBef>
            </a:pPr>
            <a:r>
              <a:rPr lang="en-US" sz="8969" spc="2753" dirty="0">
                <a:solidFill>
                  <a:srgbClr val="211F1C"/>
                </a:solidFill>
                <a:latin typeface="Anton"/>
              </a:rPr>
              <a:t>FOOTER</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2208559" y="-1160809"/>
            <a:ext cx="11447809" cy="11447809"/>
          </a:xfrm>
          <a:custGeom>
            <a:avLst/>
            <a:gdLst/>
            <a:ahLst/>
            <a:cxnLst/>
            <a:rect l="l" t="t" r="r" b="b"/>
            <a:pathLst>
              <a:path w="11447809" h="11447809">
                <a:moveTo>
                  <a:pt x="0" y="0"/>
                </a:moveTo>
                <a:lnTo>
                  <a:pt x="11447809" y="0"/>
                </a:lnTo>
                <a:lnTo>
                  <a:pt x="11447809" y="11447809"/>
                </a:lnTo>
                <a:lnTo>
                  <a:pt x="0" y="11447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166614" y="459715"/>
            <a:ext cx="16145271" cy="1187994"/>
          </a:xfrm>
          <a:prstGeom prst="rect">
            <a:avLst/>
          </a:prstGeom>
        </p:spPr>
        <p:txBody>
          <a:bodyPr lIns="0" tIns="0" rIns="0" bIns="0" rtlCol="0" anchor="t">
            <a:spAutoFit/>
          </a:bodyPr>
          <a:lstStyle/>
          <a:p>
            <a:pPr marL="0" lvl="0" indent="0" algn="ctr">
              <a:lnSpc>
                <a:spcPts val="9059"/>
              </a:lnSpc>
              <a:spcBef>
                <a:spcPct val="0"/>
              </a:spcBef>
            </a:pPr>
            <a:r>
              <a:rPr lang="en-US" sz="8969" spc="2753" dirty="0">
                <a:solidFill>
                  <a:srgbClr val="211F1C"/>
                </a:solidFill>
                <a:latin typeface="Anton"/>
              </a:rPr>
              <a:t>PLANS</a:t>
            </a:r>
          </a:p>
        </p:txBody>
      </p:sp>
      <p:sp>
        <p:nvSpPr>
          <p:cNvPr id="4" name="Freeform 4"/>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460138" y="1704702"/>
            <a:ext cx="7679195" cy="3769827"/>
          </a:xfrm>
          <a:custGeom>
            <a:avLst/>
            <a:gdLst/>
            <a:ahLst/>
            <a:cxnLst/>
            <a:rect l="l" t="t" r="r" b="b"/>
            <a:pathLst>
              <a:path w="7679195" h="3769827">
                <a:moveTo>
                  <a:pt x="0" y="0"/>
                </a:moveTo>
                <a:lnTo>
                  <a:pt x="7679195" y="0"/>
                </a:lnTo>
                <a:lnTo>
                  <a:pt x="7679195" y="3769827"/>
                </a:lnTo>
                <a:lnTo>
                  <a:pt x="0" y="3769827"/>
                </a:lnTo>
                <a:lnTo>
                  <a:pt x="0" y="0"/>
                </a:lnTo>
                <a:close/>
              </a:path>
            </a:pathLst>
          </a:custGeom>
          <a:blipFill>
            <a:blip r:embed="rId6"/>
            <a:stretch>
              <a:fillRect l="-2207" t="-5072" r="-5529"/>
            </a:stretch>
          </a:blipFill>
        </p:spPr>
      </p:sp>
      <p:grpSp>
        <p:nvGrpSpPr>
          <p:cNvPr id="6" name="Group 6"/>
          <p:cNvGrpSpPr/>
          <p:nvPr/>
        </p:nvGrpSpPr>
        <p:grpSpPr>
          <a:xfrm>
            <a:off x="8308432" y="234798"/>
            <a:ext cx="22876567" cy="11447809"/>
            <a:chOff x="0" y="0"/>
            <a:chExt cx="30502090" cy="15263745"/>
          </a:xfrm>
        </p:grpSpPr>
        <p:sp>
          <p:nvSpPr>
            <p:cNvPr id="7" name="Freeform 7"/>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8" name="Freeform 8"/>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
        <p:nvSpPr>
          <p:cNvPr id="9" name="Freeform 9"/>
          <p:cNvSpPr/>
          <p:nvPr/>
        </p:nvSpPr>
        <p:spPr>
          <a:xfrm>
            <a:off x="9823888" y="1872626"/>
            <a:ext cx="7458272" cy="3601903"/>
          </a:xfrm>
          <a:custGeom>
            <a:avLst/>
            <a:gdLst/>
            <a:ahLst/>
            <a:cxnLst/>
            <a:rect l="l" t="t" r="r" b="b"/>
            <a:pathLst>
              <a:path w="7450966" h="3779352">
                <a:moveTo>
                  <a:pt x="0" y="0"/>
                </a:moveTo>
                <a:lnTo>
                  <a:pt x="7450966" y="0"/>
                </a:lnTo>
                <a:lnTo>
                  <a:pt x="7450966" y="3779352"/>
                </a:lnTo>
                <a:lnTo>
                  <a:pt x="0" y="3779352"/>
                </a:lnTo>
                <a:lnTo>
                  <a:pt x="0" y="0"/>
                </a:lnTo>
                <a:close/>
              </a:path>
            </a:pathLst>
          </a:custGeom>
          <a:blipFill>
            <a:blip r:embed="rId7"/>
            <a:stretch>
              <a:fillRect l="-5435" t="-81" b="-81"/>
            </a:stretch>
          </a:blipFill>
        </p:spPr>
      </p:sp>
      <p:sp>
        <p:nvSpPr>
          <p:cNvPr id="10" name="Freeform 10"/>
          <p:cNvSpPr/>
          <p:nvPr/>
        </p:nvSpPr>
        <p:spPr>
          <a:xfrm>
            <a:off x="460138" y="6142255"/>
            <a:ext cx="7679195" cy="3801746"/>
          </a:xfrm>
          <a:custGeom>
            <a:avLst/>
            <a:gdLst/>
            <a:ahLst/>
            <a:cxnLst/>
            <a:rect l="l" t="t" r="r" b="b"/>
            <a:pathLst>
              <a:path w="7217693" h="3693543">
                <a:moveTo>
                  <a:pt x="0" y="0"/>
                </a:moveTo>
                <a:lnTo>
                  <a:pt x="7217693" y="0"/>
                </a:lnTo>
                <a:lnTo>
                  <a:pt x="7217693" y="3693543"/>
                </a:lnTo>
                <a:lnTo>
                  <a:pt x="0" y="3693543"/>
                </a:lnTo>
                <a:lnTo>
                  <a:pt x="0" y="0"/>
                </a:lnTo>
                <a:close/>
              </a:path>
            </a:pathLst>
          </a:custGeom>
          <a:blipFill>
            <a:blip r:embed="rId8"/>
            <a:stretch>
              <a:fillRect l="-8037" t="-2018" r="-1202"/>
            </a:stretch>
          </a:blipFill>
        </p:spPr>
      </p:sp>
      <p:sp>
        <p:nvSpPr>
          <p:cNvPr id="11" name="Freeform 11"/>
          <p:cNvSpPr/>
          <p:nvPr/>
        </p:nvSpPr>
        <p:spPr>
          <a:xfrm>
            <a:off x="9823889" y="6142255"/>
            <a:ext cx="7450966" cy="3909947"/>
          </a:xfrm>
          <a:custGeom>
            <a:avLst/>
            <a:gdLst/>
            <a:ahLst/>
            <a:cxnLst/>
            <a:rect l="l" t="t" r="r" b="b"/>
            <a:pathLst>
              <a:path w="7450966" h="3909947">
                <a:moveTo>
                  <a:pt x="0" y="0"/>
                </a:moveTo>
                <a:lnTo>
                  <a:pt x="7450966" y="0"/>
                </a:lnTo>
                <a:lnTo>
                  <a:pt x="7450966" y="3909947"/>
                </a:lnTo>
                <a:lnTo>
                  <a:pt x="0" y="3909947"/>
                </a:lnTo>
                <a:lnTo>
                  <a:pt x="0" y="0"/>
                </a:lnTo>
                <a:close/>
              </a:path>
            </a:pathLst>
          </a:custGeom>
          <a:blipFill>
            <a:blip r:embed="rId9"/>
            <a:stretch>
              <a:fillRect l="-6928" r="-1076"/>
            </a:stretch>
          </a:blipFill>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2208559" y="-1160809"/>
            <a:ext cx="11447809" cy="11447809"/>
          </a:xfrm>
          <a:custGeom>
            <a:avLst/>
            <a:gdLst/>
            <a:ahLst/>
            <a:cxnLst/>
            <a:rect l="l" t="t" r="r" b="b"/>
            <a:pathLst>
              <a:path w="11447809" h="11447809">
                <a:moveTo>
                  <a:pt x="0" y="0"/>
                </a:moveTo>
                <a:lnTo>
                  <a:pt x="11447809" y="0"/>
                </a:lnTo>
                <a:lnTo>
                  <a:pt x="11447809" y="11447809"/>
                </a:lnTo>
                <a:lnTo>
                  <a:pt x="0" y="11447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278529" y="-257971"/>
            <a:ext cx="11447809" cy="11447809"/>
          </a:xfrm>
          <a:custGeom>
            <a:avLst/>
            <a:gdLst/>
            <a:ahLst/>
            <a:cxnLst/>
            <a:rect l="l" t="t" r="r" b="b"/>
            <a:pathLst>
              <a:path w="11447809" h="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837128" y="2057786"/>
            <a:ext cx="7803225" cy="3673114"/>
          </a:xfrm>
          <a:custGeom>
            <a:avLst/>
            <a:gdLst/>
            <a:ahLst/>
            <a:cxnLst/>
            <a:rect l="l" t="t" r="r" b="b"/>
            <a:pathLst>
              <a:path w="7803225" h="3673114">
                <a:moveTo>
                  <a:pt x="0" y="0"/>
                </a:moveTo>
                <a:lnTo>
                  <a:pt x="7803225" y="0"/>
                </a:lnTo>
                <a:lnTo>
                  <a:pt x="7803225" y="3673115"/>
                </a:lnTo>
                <a:lnTo>
                  <a:pt x="0" y="3673115"/>
                </a:lnTo>
                <a:lnTo>
                  <a:pt x="0" y="0"/>
                </a:lnTo>
                <a:close/>
              </a:path>
            </a:pathLst>
          </a:custGeom>
          <a:blipFill>
            <a:blip r:embed="rId4"/>
            <a:stretch>
              <a:fillRect/>
            </a:stretch>
          </a:blipFill>
        </p:spPr>
        <p:txBody>
          <a:bodyPr/>
          <a:lstStyle/>
          <a:p>
            <a:endParaRPr lang="en-US" dirty="0"/>
          </a:p>
        </p:txBody>
      </p:sp>
      <p:sp>
        <p:nvSpPr>
          <p:cNvPr id="5" name="Freeform 5"/>
          <p:cNvSpPr/>
          <p:nvPr/>
        </p:nvSpPr>
        <p:spPr>
          <a:xfrm>
            <a:off x="10246674" y="1993450"/>
            <a:ext cx="7511517" cy="3737450"/>
          </a:xfrm>
          <a:custGeom>
            <a:avLst/>
            <a:gdLst/>
            <a:ahLst/>
            <a:cxnLst/>
            <a:rect l="l" t="t" r="r" b="b"/>
            <a:pathLst>
              <a:path w="7511517" h="3737450">
                <a:moveTo>
                  <a:pt x="0" y="0"/>
                </a:moveTo>
                <a:lnTo>
                  <a:pt x="7511517" y="0"/>
                </a:lnTo>
                <a:lnTo>
                  <a:pt x="7511517" y="3737450"/>
                </a:lnTo>
                <a:lnTo>
                  <a:pt x="0" y="3737450"/>
                </a:lnTo>
                <a:lnTo>
                  <a:pt x="0" y="0"/>
                </a:lnTo>
                <a:close/>
              </a:path>
            </a:pathLst>
          </a:custGeom>
          <a:blipFill>
            <a:blip r:embed="rId5"/>
            <a:stretch>
              <a:fillRect l="-2606" r="-2606"/>
            </a:stretch>
          </a:blipFill>
        </p:spPr>
        <p:txBody>
          <a:bodyPr/>
          <a:lstStyle/>
          <a:p>
            <a:endParaRPr lang="en-US" dirty="0"/>
          </a:p>
        </p:txBody>
      </p:sp>
      <p:sp>
        <p:nvSpPr>
          <p:cNvPr id="6" name="Freeform 6"/>
          <p:cNvSpPr/>
          <p:nvPr/>
        </p:nvSpPr>
        <p:spPr>
          <a:xfrm>
            <a:off x="5164368" y="6081428"/>
            <a:ext cx="8149763" cy="3801786"/>
          </a:xfrm>
          <a:custGeom>
            <a:avLst/>
            <a:gdLst/>
            <a:ahLst/>
            <a:cxnLst/>
            <a:rect l="l" t="t" r="r" b="b"/>
            <a:pathLst>
              <a:path w="7329492" h="3254151">
                <a:moveTo>
                  <a:pt x="0" y="0"/>
                </a:moveTo>
                <a:lnTo>
                  <a:pt x="7329492" y="0"/>
                </a:lnTo>
                <a:lnTo>
                  <a:pt x="7329492" y="3254152"/>
                </a:lnTo>
                <a:lnTo>
                  <a:pt x="0" y="3254152"/>
                </a:lnTo>
                <a:lnTo>
                  <a:pt x="0" y="0"/>
                </a:lnTo>
                <a:close/>
              </a:path>
            </a:pathLst>
          </a:custGeom>
          <a:blipFill>
            <a:blip r:embed="rId6"/>
            <a:stretch>
              <a:fillRect t="-3175" b="-3175"/>
            </a:stretch>
          </a:blipFill>
        </p:spPr>
      </p:sp>
      <p:sp>
        <p:nvSpPr>
          <p:cNvPr id="7" name="TextBox 7"/>
          <p:cNvSpPr txBox="1"/>
          <p:nvPr/>
        </p:nvSpPr>
        <p:spPr>
          <a:xfrm>
            <a:off x="4822515" y="751162"/>
            <a:ext cx="8833467" cy="1176989"/>
          </a:xfrm>
          <a:prstGeom prst="rect">
            <a:avLst/>
          </a:prstGeom>
        </p:spPr>
        <p:txBody>
          <a:bodyPr wrap="square" lIns="0" tIns="0" rIns="0" bIns="0" rtlCol="0" anchor="t">
            <a:spAutoFit/>
          </a:bodyPr>
          <a:lstStyle/>
          <a:p>
            <a:pPr marL="0" lvl="0" indent="0" algn="ctr">
              <a:lnSpc>
                <a:spcPts val="9059"/>
              </a:lnSpc>
              <a:spcBef>
                <a:spcPct val="0"/>
              </a:spcBef>
            </a:pPr>
            <a:r>
              <a:rPr lang="en-US" sz="8969" spc="2753" dirty="0">
                <a:solidFill>
                  <a:srgbClr val="211F1C"/>
                </a:solidFill>
                <a:latin typeface="Anton"/>
              </a:rPr>
              <a:t>EQUIPMENTS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8278529" y="-257971"/>
            <a:ext cx="11447809" cy="11447809"/>
          </a:xfrm>
          <a:custGeom>
            <a:avLst/>
            <a:gdLst/>
            <a:ahLst/>
            <a:cxnLst/>
            <a:rect l="l" t="t" r="r" b="b"/>
            <a:pathLst>
              <a:path w="11447809" h="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257971"/>
            <a:ext cx="11447809" cy="11447809"/>
          </a:xfrm>
          <a:custGeom>
            <a:avLst/>
            <a:gdLst/>
            <a:ahLst/>
            <a:cxnLst/>
            <a:rect l="l" t="t" r="r" b="b"/>
            <a:pathLst>
              <a:path w="11447809" h="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698171" y="2171700"/>
            <a:ext cx="14891653" cy="7225153"/>
          </a:xfrm>
          <a:custGeom>
            <a:avLst/>
            <a:gdLst/>
            <a:ahLst/>
            <a:cxnLst/>
            <a:rect l="l" t="t" r="r" b="b"/>
            <a:pathLst>
              <a:path w="12698350" h="5958742">
                <a:moveTo>
                  <a:pt x="0" y="0"/>
                </a:moveTo>
                <a:lnTo>
                  <a:pt x="12698350" y="0"/>
                </a:lnTo>
                <a:lnTo>
                  <a:pt x="12698350" y="5958742"/>
                </a:lnTo>
                <a:lnTo>
                  <a:pt x="0" y="5958742"/>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1071361" y="890147"/>
            <a:ext cx="16145271" cy="1187994"/>
          </a:xfrm>
          <a:prstGeom prst="rect">
            <a:avLst/>
          </a:prstGeom>
        </p:spPr>
        <p:txBody>
          <a:bodyPr lIns="0" tIns="0" rIns="0" bIns="0" rtlCol="0" anchor="t">
            <a:spAutoFit/>
          </a:bodyPr>
          <a:lstStyle/>
          <a:p>
            <a:pPr marL="0" lvl="0" indent="0" algn="ctr">
              <a:lnSpc>
                <a:spcPts val="9059"/>
              </a:lnSpc>
              <a:spcBef>
                <a:spcPct val="0"/>
              </a:spcBef>
            </a:pPr>
            <a:r>
              <a:rPr lang="en-US" sz="8969" spc="2753" dirty="0">
                <a:solidFill>
                  <a:srgbClr val="211F1C"/>
                </a:solidFill>
                <a:latin typeface="Anton"/>
              </a:rPr>
              <a:t>SERVICES</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8278529" y="-257971"/>
            <a:ext cx="11447809" cy="11447809"/>
          </a:xfrm>
          <a:custGeom>
            <a:avLst/>
            <a:gdLst/>
            <a:ahLst/>
            <a:cxnLst/>
            <a:rect l="l" t="t" r="r" b="b"/>
            <a:pathLst>
              <a:path w="11447809" h="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257971"/>
            <a:ext cx="11447809" cy="11447809"/>
          </a:xfrm>
          <a:custGeom>
            <a:avLst/>
            <a:gdLst/>
            <a:ahLst/>
            <a:cxnLst/>
            <a:rect l="l" t="t" r="r" b="b"/>
            <a:pathLst>
              <a:path w="11447809" h="11447809">
                <a:moveTo>
                  <a:pt x="0" y="0"/>
                </a:moveTo>
                <a:lnTo>
                  <a:pt x="11447809" y="0"/>
                </a:lnTo>
                <a:lnTo>
                  <a:pt x="11447809" y="11447808"/>
                </a:lnTo>
                <a:lnTo>
                  <a:pt x="0" y="114478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841705" y="2400300"/>
            <a:ext cx="14604588" cy="7239000"/>
          </a:xfrm>
          <a:custGeom>
            <a:avLst/>
            <a:gdLst/>
            <a:ahLst/>
            <a:cxnLst/>
            <a:rect l="l" t="t" r="r" b="b"/>
            <a:pathLst>
              <a:path w="12698350" h="5977334">
                <a:moveTo>
                  <a:pt x="0" y="0"/>
                </a:moveTo>
                <a:lnTo>
                  <a:pt x="12698350" y="0"/>
                </a:lnTo>
                <a:lnTo>
                  <a:pt x="12698350" y="5977334"/>
                </a:lnTo>
                <a:lnTo>
                  <a:pt x="0" y="5977334"/>
                </a:lnTo>
                <a:lnTo>
                  <a:pt x="0" y="0"/>
                </a:lnTo>
                <a:close/>
              </a:path>
            </a:pathLst>
          </a:custGeom>
          <a:blipFill>
            <a:blip r:embed="rId4"/>
            <a:stretch>
              <a:fillRect/>
            </a:stretch>
          </a:blipFill>
        </p:spPr>
      </p:sp>
      <p:sp>
        <p:nvSpPr>
          <p:cNvPr id="5" name="TextBox 5"/>
          <p:cNvSpPr txBox="1"/>
          <p:nvPr/>
        </p:nvSpPr>
        <p:spPr>
          <a:xfrm>
            <a:off x="1071363" y="849762"/>
            <a:ext cx="16145271" cy="1187994"/>
          </a:xfrm>
          <a:prstGeom prst="rect">
            <a:avLst/>
          </a:prstGeom>
        </p:spPr>
        <p:txBody>
          <a:bodyPr lIns="0" tIns="0" rIns="0" bIns="0" rtlCol="0" anchor="t">
            <a:spAutoFit/>
          </a:bodyPr>
          <a:lstStyle/>
          <a:p>
            <a:pPr marL="0" lvl="0" indent="0" algn="ctr">
              <a:lnSpc>
                <a:spcPts val="9059"/>
              </a:lnSpc>
              <a:spcBef>
                <a:spcPct val="0"/>
              </a:spcBef>
            </a:pPr>
            <a:r>
              <a:rPr lang="en-US" sz="8969" spc="2753" dirty="0">
                <a:solidFill>
                  <a:srgbClr val="211F1C"/>
                </a:solidFill>
                <a:latin typeface="Anton"/>
              </a:rPr>
              <a:t>CONNECTION</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85</Words>
  <Application>Microsoft Office PowerPoint</Application>
  <PresentationFormat>Custom</PresentationFormat>
  <Paragraphs>33</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Calibri</vt:lpstr>
      <vt:lpstr>Anton</vt:lpstr>
      <vt:lpstr>Nunito Sans Expanded Semi-Bold</vt:lpstr>
      <vt:lpstr>Arial Black</vt:lpstr>
      <vt:lpstr>Canva Sans Bold</vt:lpstr>
      <vt:lpstr>Nunito Sans Expanded Medium</vt:lpstr>
      <vt:lpstr>Arial</vt:lpstr>
      <vt:lpstr>Bahnschrift SemiBold</vt:lpstr>
      <vt:lpstr>Nunito Sans Expanded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Report Presentation</dc:title>
  <cp:lastModifiedBy>Rafia Najam</cp:lastModifiedBy>
  <cp:revision>7</cp:revision>
  <dcterms:created xsi:type="dcterms:W3CDTF">2006-08-16T00:00:00Z</dcterms:created>
  <dcterms:modified xsi:type="dcterms:W3CDTF">2024-04-30T08:23:15Z</dcterms:modified>
  <dc:identifier>DAGDIxLjdpU</dc:identifier>
</cp:coreProperties>
</file>